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4"/>
  </p:normalViewPr>
  <p:slideViewPr>
    <p:cSldViewPr snapToGrid="0" snapToObjects="1">
      <p:cViewPr>
        <p:scale>
          <a:sx n="114" d="100"/>
          <a:sy n="114" d="100"/>
        </p:scale>
        <p:origin x="-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0C1DE-6698-3447-A7BC-0F6D0AFC72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0DCE1-B976-0E4B-856B-8C97D6CD6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 a map of the geo- graphic positions of the populations, but with distances distorted to reflect historical rates of gene flow. In the underlying model, allele frequency covariance is a decreasing function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geogenetic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distance, and nonlocal gene flow such as admixture can be identified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lously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covariance over long distances. This admixture is explicitly co-estimated and depicted as arrows, from the source of admixture to the recipient, on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geogenetic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0DCE1-B976-0E4B-856B-8C97D6CD61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5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 a map of the geo- graphic positions of the populations, but with distances distorted to reflect historical rates of gene flow. In the underlying model, allele frequency covariance is a decreasing function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geogenetic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distance, and nonlocal gene flow such as admixture can be identified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lously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covariance over long distances. This admixture is explicitly co-estimated and depicted as arrows, from the source of admixture to the recipient, on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geogenetic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map. 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0DCE1-B976-0E4B-856B-8C97D6CD61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3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9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4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6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902D-1BA3-734E-89E0-85B6400447AA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83992-EDAC-9C43-8D3C-A9832B13B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6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1635"/>
            <a:ext cx="9144000" cy="2387600"/>
          </a:xfrm>
        </p:spPr>
        <p:txBody>
          <a:bodyPr/>
          <a:lstStyle/>
          <a:p>
            <a:r>
              <a:rPr lang="en-US" dirty="0" smtClean="0"/>
              <a:t>Putting genetic variation </a:t>
            </a:r>
            <a:br>
              <a:rPr lang="en-US" dirty="0" smtClean="0"/>
            </a:br>
            <a:r>
              <a:rPr lang="en-US" dirty="0" smtClean="0"/>
              <a:t>on the 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tess3r</a:t>
            </a:r>
          </a:p>
          <a:p>
            <a:r>
              <a:rPr lang="en-US" dirty="0" err="1" smtClean="0"/>
              <a:t>spaceMix</a:t>
            </a:r>
            <a:endParaRPr lang="en-US" dirty="0" smtClean="0"/>
          </a:p>
          <a:p>
            <a:r>
              <a:rPr lang="en-US" dirty="0" smtClean="0"/>
              <a:t>EEMS</a:t>
            </a:r>
          </a:p>
          <a:p>
            <a:r>
              <a:rPr lang="en-US" dirty="0" smtClean="0"/>
              <a:t>Un-PC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89294" y="4635073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89294" y="2223908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6" y="1302855"/>
            <a:ext cx="3089797" cy="469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05" y="3312942"/>
            <a:ext cx="3224130" cy="2563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15" y="3275430"/>
            <a:ext cx="2941894" cy="2272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12" y="230287"/>
            <a:ext cx="5420019" cy="27338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75114" y="5448731"/>
            <a:ext cx="8402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spacemix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5513763" y="5763742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225" y="934041"/>
            <a:ext cx="764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Un-PC</a:t>
            </a:r>
          </a:p>
        </p:txBody>
      </p:sp>
    </p:spTree>
    <p:extLst>
      <p:ext uri="{BB962C8B-B14F-4D97-AF65-F5344CB8AC3E}">
        <p14:creationId xmlns:p14="http://schemas.microsoft.com/office/powerpoint/2010/main" val="99902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4" y="4572010"/>
            <a:ext cx="8794331" cy="213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8" y="-296265"/>
            <a:ext cx="6046503" cy="5329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8167" y="6086123"/>
            <a:ext cx="18458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admixturePlotting_v5.R</a:t>
            </a:r>
            <a:endParaRPr lang="en-US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1769937" y="1327712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Idotea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761769"/>
            <a:ext cx="3414467" cy="25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1" y="4629150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2703616" y="-211777"/>
            <a:ext cx="6527470" cy="5307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1582" y="562242"/>
            <a:ext cx="610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tess3r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50301" y="200416"/>
            <a:ext cx="44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tess3r: plotting ADMIXTURE results on a map</a:t>
            </a:r>
          </a:p>
        </p:txBody>
      </p:sp>
    </p:spTree>
    <p:extLst>
      <p:ext uri="{BB962C8B-B14F-4D97-AF65-F5344CB8AC3E}">
        <p14:creationId xmlns:p14="http://schemas.microsoft.com/office/powerpoint/2010/main" val="879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9674" y="752821"/>
            <a:ext cx="5403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SpaceMix</a:t>
            </a:r>
            <a:r>
              <a:rPr lang="en-US" sz="1600" dirty="0"/>
              <a:t>: detects of </a:t>
            </a:r>
            <a:r>
              <a:rPr lang="en-US" sz="1600" b="1" dirty="0"/>
              <a:t>one-time long-distance migration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888" y="1308738"/>
            <a:ext cx="7663918" cy="49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9674" y="752821"/>
            <a:ext cx="5403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SpaceMix</a:t>
            </a:r>
            <a:r>
              <a:rPr lang="en-US" sz="1600" dirty="0"/>
              <a:t>: detects of </a:t>
            </a:r>
            <a:r>
              <a:rPr lang="en-US" sz="1600" b="1" dirty="0"/>
              <a:t>one-time long-distance migration events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68" y="1299281"/>
            <a:ext cx="5570319" cy="51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49037" y="2159278"/>
            <a:ext cx="24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SpaceMix</a:t>
            </a:r>
            <a:r>
              <a:rPr lang="en-US" dirty="0"/>
              <a:t> can get rather confusing with real </a:t>
            </a:r>
            <a:r>
              <a:rPr lang="en-US" dirty="0" smtClean="0"/>
              <a:t>data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17" y="32685"/>
            <a:ext cx="4889027" cy="6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2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2" y="1448629"/>
            <a:ext cx="8115329" cy="4609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963" y="389568"/>
            <a:ext cx="73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EEMS: quantifies barriers </a:t>
            </a:r>
            <a:r>
              <a:rPr lang="en-US"/>
              <a:t>to migration </a:t>
            </a:r>
            <a:r>
              <a:rPr lang="en-US" b="1" dirty="0"/>
              <a:t>between neighboring points in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361" y="819076"/>
            <a:ext cx="108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Looks </a:t>
            </a:r>
            <a:r>
              <a:rPr lang="en-US" smtClean="0"/>
              <a:t>for places on map </a:t>
            </a:r>
            <a:r>
              <a:rPr lang="en-US" dirty="0" smtClean="0"/>
              <a:t>where </a:t>
            </a:r>
            <a:r>
              <a:rPr lang="en-US" i="1" dirty="0" smtClean="0"/>
              <a:t>the rate of divergence accumulation with distance </a:t>
            </a:r>
            <a:r>
              <a:rPr lang="en-US" dirty="0" smtClean="0"/>
              <a:t>either speeds up or slows down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798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1026" y="682371"/>
            <a:ext cx="7592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Un-PC: nice simple </a:t>
            </a:r>
            <a:r>
              <a:rPr lang="en-US" dirty="0" smtClean="0"/>
              <a:t>idea </a:t>
            </a:r>
            <a:r>
              <a:rPr lang="mr-IN" dirty="0" smtClean="0"/>
              <a:t>–</a:t>
            </a:r>
            <a:r>
              <a:rPr lang="en-US" dirty="0" smtClean="0"/>
              <a:t> let’s just plot higher-than-expected (given distance) or lower-than-expected pairwise divergences between populations as colored ellipses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5" y="1980372"/>
            <a:ext cx="2457950" cy="3692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63339" y="4693755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5285" y="2721000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17" y="2532823"/>
            <a:ext cx="2382428" cy="21609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6361" y="1980372"/>
            <a:ext cx="170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Simulated migration rates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372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3339" y="4693755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5285" y="2721000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23" y="2541105"/>
            <a:ext cx="2399765" cy="2152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20" y="2059886"/>
            <a:ext cx="2294906" cy="3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282</Words>
  <Application>Microsoft Macintosh PowerPoint</Application>
  <PresentationFormat>Widescreen</PresentationFormat>
  <Paragraphs>29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Putting genetic variation  on the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genetic variation  on the map</dc:title>
  <dc:creator>Misha Matz</dc:creator>
  <cp:lastModifiedBy>Misha Matz</cp:lastModifiedBy>
  <cp:revision>8</cp:revision>
  <dcterms:created xsi:type="dcterms:W3CDTF">2020-02-27T06:25:34Z</dcterms:created>
  <dcterms:modified xsi:type="dcterms:W3CDTF">2020-02-27T15:01:19Z</dcterms:modified>
</cp:coreProperties>
</file>